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1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antha Dale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20" y="-6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8-01T14:20:12.546" idx="2">
    <p:pos x="6000" y="0"/>
    <p:text>Note that I have many presentation-permissioned photos of kids from one of the first years of udio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2B4841-40B8-E74E-AA14-132BC579DEFD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1B6CA5-7117-304C-AA84-3CAF745B5004}">
      <dgm:prSet phldrT="[Text]"/>
      <dgm:spPr/>
      <dgm:t>
        <a:bodyPr/>
        <a:lstStyle/>
        <a:p>
          <a:r>
            <a:rPr lang="en-US" dirty="0" smtClean="0"/>
            <a:t>Digital Literacy Platforms</a:t>
          </a:r>
          <a:endParaRPr lang="en-US" dirty="0"/>
        </a:p>
      </dgm:t>
    </dgm:pt>
    <dgm:pt modelId="{650436DA-A356-9F41-8AAB-0D39830F2D04}" type="parTrans" cxnId="{56CA55FA-3A76-F546-8C17-FFB5E97B031D}">
      <dgm:prSet/>
      <dgm:spPr/>
      <dgm:t>
        <a:bodyPr/>
        <a:lstStyle/>
        <a:p>
          <a:endParaRPr lang="en-US"/>
        </a:p>
      </dgm:t>
    </dgm:pt>
    <dgm:pt modelId="{A04DD957-A22D-EF40-AAB6-789DCA2A6349}" type="sibTrans" cxnId="{56CA55FA-3A76-F546-8C17-FFB5E97B031D}">
      <dgm:prSet/>
      <dgm:spPr/>
      <dgm:t>
        <a:bodyPr/>
        <a:lstStyle/>
        <a:p>
          <a:endParaRPr lang="en-US"/>
        </a:p>
      </dgm:t>
    </dgm:pt>
    <dgm:pt modelId="{22991EE7-EAD8-6B43-86A1-336D4DE5DE78}">
      <dgm:prSet phldrT="[Text]" custT="1"/>
      <dgm:spPr/>
      <dgm:t>
        <a:bodyPr/>
        <a:lstStyle/>
        <a:p>
          <a:r>
            <a:rPr lang="en-US" sz="1400" dirty="0" smtClean="0"/>
            <a:t>Access</a:t>
          </a:r>
          <a:endParaRPr lang="en-US" sz="1400" dirty="0"/>
        </a:p>
      </dgm:t>
    </dgm:pt>
    <dgm:pt modelId="{DE71DDF5-F311-E141-912B-6EE9DEFFCC0F}" type="parTrans" cxnId="{36E86A49-563E-5343-83CF-D73117081872}">
      <dgm:prSet/>
      <dgm:spPr>
        <a:ln>
          <a:headEnd type="arrow"/>
          <a:tailEnd type="arrow"/>
        </a:ln>
      </dgm:spPr>
      <dgm:t>
        <a:bodyPr/>
        <a:lstStyle/>
        <a:p>
          <a:endParaRPr lang="en-US"/>
        </a:p>
      </dgm:t>
    </dgm:pt>
    <dgm:pt modelId="{CF674B48-CDC1-4547-96E0-1429B49A97FB}" type="sibTrans" cxnId="{36E86A49-563E-5343-83CF-D73117081872}">
      <dgm:prSet/>
      <dgm:spPr/>
      <dgm:t>
        <a:bodyPr/>
        <a:lstStyle/>
        <a:p>
          <a:endParaRPr lang="en-US"/>
        </a:p>
      </dgm:t>
    </dgm:pt>
    <dgm:pt modelId="{800D3D66-1BB3-9A4E-B070-3CA782984E6F}">
      <dgm:prSet phldrT="[Text]" custT="1"/>
      <dgm:spPr/>
      <dgm:t>
        <a:bodyPr/>
        <a:lstStyle/>
        <a:p>
          <a:r>
            <a:rPr lang="en-US" sz="1400" dirty="0" smtClean="0"/>
            <a:t>Internalization</a:t>
          </a:r>
          <a:endParaRPr lang="en-US" sz="1400" dirty="0"/>
        </a:p>
      </dgm:t>
    </dgm:pt>
    <dgm:pt modelId="{A9ECCDC9-8A9E-AF40-9177-2BD29D897809}" type="parTrans" cxnId="{5142355B-1847-8E4E-802A-EF8E6D2F3DDE}">
      <dgm:prSet/>
      <dgm:spPr>
        <a:ln>
          <a:solidFill>
            <a:schemeClr val="tx1"/>
          </a:solidFill>
          <a:headEnd type="arrow"/>
          <a:tailEnd type="arrow"/>
        </a:ln>
      </dgm:spPr>
      <dgm:t>
        <a:bodyPr/>
        <a:lstStyle/>
        <a:p>
          <a:endParaRPr lang="en-US"/>
        </a:p>
      </dgm:t>
    </dgm:pt>
    <dgm:pt modelId="{E864DDD8-3F56-F54D-8F33-573A30614D1D}" type="sibTrans" cxnId="{5142355B-1847-8E4E-802A-EF8E6D2F3DDE}">
      <dgm:prSet/>
      <dgm:spPr/>
      <dgm:t>
        <a:bodyPr/>
        <a:lstStyle/>
        <a:p>
          <a:endParaRPr lang="en-US"/>
        </a:p>
      </dgm:t>
    </dgm:pt>
    <dgm:pt modelId="{AE27396F-AE1D-364C-A9F3-443C1229022A}">
      <dgm:prSet phldrT="[Text]" custT="1"/>
      <dgm:spPr/>
      <dgm:t>
        <a:bodyPr/>
        <a:lstStyle/>
        <a:p>
          <a:r>
            <a:rPr lang="en-US" sz="1400" dirty="0" smtClean="0"/>
            <a:t>Processing</a:t>
          </a:r>
          <a:endParaRPr lang="en-US" sz="1400" dirty="0"/>
        </a:p>
      </dgm:t>
    </dgm:pt>
    <dgm:pt modelId="{2F1FE37D-4507-D84D-B394-08F4F3C7DC85}" type="parTrans" cxnId="{C38E62DA-921A-EC4B-955E-B21900FE9F93}">
      <dgm:prSet/>
      <dgm:spPr>
        <a:ln>
          <a:solidFill>
            <a:schemeClr val="tx1"/>
          </a:solidFill>
          <a:headEnd type="arrow"/>
          <a:tailEnd type="arrow"/>
        </a:ln>
      </dgm:spPr>
      <dgm:t>
        <a:bodyPr/>
        <a:lstStyle/>
        <a:p>
          <a:endParaRPr lang="en-US"/>
        </a:p>
      </dgm:t>
    </dgm:pt>
    <dgm:pt modelId="{8A49F685-F585-D94A-A9E3-454335F0D9F7}" type="sibTrans" cxnId="{C38E62DA-921A-EC4B-955E-B21900FE9F93}">
      <dgm:prSet/>
      <dgm:spPr/>
      <dgm:t>
        <a:bodyPr/>
        <a:lstStyle/>
        <a:p>
          <a:endParaRPr lang="en-US"/>
        </a:p>
      </dgm:t>
    </dgm:pt>
    <dgm:pt modelId="{43F91A0E-F506-E64A-9565-1018A110814F}" type="pres">
      <dgm:prSet presAssocID="{922B4841-40B8-E74E-AA14-132BC579DEF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F192737-0E27-8A4A-94AC-DE4D5CB8819A}" type="pres">
      <dgm:prSet presAssocID="{DA1B6CA5-7117-304C-AA84-3CAF745B5004}" presName="singleCycle" presStyleCnt="0"/>
      <dgm:spPr/>
    </dgm:pt>
    <dgm:pt modelId="{C29D0B94-4316-D148-A7C6-2300CD9B1D15}" type="pres">
      <dgm:prSet presAssocID="{DA1B6CA5-7117-304C-AA84-3CAF745B5004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A7C47C6E-02FE-9B46-AE4A-F8D3F0BB9CEB}" type="pres">
      <dgm:prSet presAssocID="{DE71DDF5-F311-E141-912B-6EE9DEFFCC0F}" presName="Name56" presStyleLbl="parChTrans1D2" presStyleIdx="0" presStyleCnt="3"/>
      <dgm:spPr/>
      <dgm:t>
        <a:bodyPr/>
        <a:lstStyle/>
        <a:p>
          <a:endParaRPr lang="en-US"/>
        </a:p>
      </dgm:t>
    </dgm:pt>
    <dgm:pt modelId="{31E7F8AF-894E-7647-9B59-173123521A0B}" type="pres">
      <dgm:prSet presAssocID="{22991EE7-EAD8-6B43-86A1-336D4DE5DE78}" presName="text0" presStyleLbl="node1" presStyleIdx="1" presStyleCnt="4" custScaleX="1564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36F4E-31C7-5A41-A13E-3E314B820A9E}" type="pres">
      <dgm:prSet presAssocID="{A9ECCDC9-8A9E-AF40-9177-2BD29D897809}" presName="Name56" presStyleLbl="parChTrans1D2" presStyleIdx="1" presStyleCnt="3"/>
      <dgm:spPr/>
      <dgm:t>
        <a:bodyPr/>
        <a:lstStyle/>
        <a:p>
          <a:endParaRPr lang="en-US"/>
        </a:p>
      </dgm:t>
    </dgm:pt>
    <dgm:pt modelId="{5EFC55AA-B82C-4247-A7C0-429CE8869CDC}" type="pres">
      <dgm:prSet presAssocID="{800D3D66-1BB3-9A4E-B070-3CA782984E6F}" presName="text0" presStyleLbl="node1" presStyleIdx="2" presStyleCnt="4" custScaleX="197886" custRadScaleRad="100048" custRadScaleInc="13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5E996-2624-A243-BA82-CCCED5914D19}" type="pres">
      <dgm:prSet presAssocID="{2F1FE37D-4507-D84D-B394-08F4F3C7DC85}" presName="Name56" presStyleLbl="parChTrans1D2" presStyleIdx="2" presStyleCnt="3"/>
      <dgm:spPr/>
      <dgm:t>
        <a:bodyPr/>
        <a:lstStyle/>
        <a:p>
          <a:endParaRPr lang="en-US"/>
        </a:p>
      </dgm:t>
    </dgm:pt>
    <dgm:pt modelId="{6BAE60BD-E993-284D-A2B7-8E7167F1F271}" type="pres">
      <dgm:prSet presAssocID="{AE27396F-AE1D-364C-A9F3-443C1229022A}" presName="text0" presStyleLbl="node1" presStyleIdx="3" presStyleCnt="4" custScaleX="192715" custRadScaleRad="104062" custRadScaleInc="-105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39AF4D-897B-FF47-A010-F729E2EBC4CD}" type="presOf" srcId="{800D3D66-1BB3-9A4E-B070-3CA782984E6F}" destId="{5EFC55AA-B82C-4247-A7C0-429CE8869CDC}" srcOrd="0" destOrd="0" presId="urn:microsoft.com/office/officeart/2008/layout/RadialCluster"/>
    <dgm:cxn modelId="{4D67C8C2-F267-CA4D-868F-A989229E9B3D}" type="presOf" srcId="{AE27396F-AE1D-364C-A9F3-443C1229022A}" destId="{6BAE60BD-E993-284D-A2B7-8E7167F1F271}" srcOrd="0" destOrd="0" presId="urn:microsoft.com/office/officeart/2008/layout/RadialCluster"/>
    <dgm:cxn modelId="{5F46BADA-C232-614D-A8DD-E2BC1FDD6C09}" type="presOf" srcId="{A9ECCDC9-8A9E-AF40-9177-2BD29D897809}" destId="{45836F4E-31C7-5A41-A13E-3E314B820A9E}" srcOrd="0" destOrd="0" presId="urn:microsoft.com/office/officeart/2008/layout/RadialCluster"/>
    <dgm:cxn modelId="{56CA55FA-3A76-F546-8C17-FFB5E97B031D}" srcId="{922B4841-40B8-E74E-AA14-132BC579DEFD}" destId="{DA1B6CA5-7117-304C-AA84-3CAF745B5004}" srcOrd="0" destOrd="0" parTransId="{650436DA-A356-9F41-8AAB-0D39830F2D04}" sibTransId="{A04DD957-A22D-EF40-AAB6-789DCA2A6349}"/>
    <dgm:cxn modelId="{C1E1D41B-0E55-E343-933D-C355A71049E5}" type="presOf" srcId="{22991EE7-EAD8-6B43-86A1-336D4DE5DE78}" destId="{31E7F8AF-894E-7647-9B59-173123521A0B}" srcOrd="0" destOrd="0" presId="urn:microsoft.com/office/officeart/2008/layout/RadialCluster"/>
    <dgm:cxn modelId="{36E86A49-563E-5343-83CF-D73117081872}" srcId="{DA1B6CA5-7117-304C-AA84-3CAF745B5004}" destId="{22991EE7-EAD8-6B43-86A1-336D4DE5DE78}" srcOrd="0" destOrd="0" parTransId="{DE71DDF5-F311-E141-912B-6EE9DEFFCC0F}" sibTransId="{CF674B48-CDC1-4547-96E0-1429B49A97FB}"/>
    <dgm:cxn modelId="{C38E62DA-921A-EC4B-955E-B21900FE9F93}" srcId="{DA1B6CA5-7117-304C-AA84-3CAF745B5004}" destId="{AE27396F-AE1D-364C-A9F3-443C1229022A}" srcOrd="2" destOrd="0" parTransId="{2F1FE37D-4507-D84D-B394-08F4F3C7DC85}" sibTransId="{8A49F685-F585-D94A-A9E3-454335F0D9F7}"/>
    <dgm:cxn modelId="{DCEBC391-CC41-CC48-A8F2-3047AA2F514A}" type="presOf" srcId="{922B4841-40B8-E74E-AA14-132BC579DEFD}" destId="{43F91A0E-F506-E64A-9565-1018A110814F}" srcOrd="0" destOrd="0" presId="urn:microsoft.com/office/officeart/2008/layout/RadialCluster"/>
    <dgm:cxn modelId="{B1A3AC17-232D-3640-B9A8-7B3F7C9BC88E}" type="presOf" srcId="{2F1FE37D-4507-D84D-B394-08F4F3C7DC85}" destId="{1E25E996-2624-A243-BA82-CCCED5914D19}" srcOrd="0" destOrd="0" presId="urn:microsoft.com/office/officeart/2008/layout/RadialCluster"/>
    <dgm:cxn modelId="{5142355B-1847-8E4E-802A-EF8E6D2F3DDE}" srcId="{DA1B6CA5-7117-304C-AA84-3CAF745B5004}" destId="{800D3D66-1BB3-9A4E-B070-3CA782984E6F}" srcOrd="1" destOrd="0" parTransId="{A9ECCDC9-8A9E-AF40-9177-2BD29D897809}" sibTransId="{E864DDD8-3F56-F54D-8F33-573A30614D1D}"/>
    <dgm:cxn modelId="{55883B3D-371C-9D4C-AD69-062CF6EA3473}" type="presOf" srcId="{DA1B6CA5-7117-304C-AA84-3CAF745B5004}" destId="{C29D0B94-4316-D148-A7C6-2300CD9B1D15}" srcOrd="0" destOrd="0" presId="urn:microsoft.com/office/officeart/2008/layout/RadialCluster"/>
    <dgm:cxn modelId="{E2741F7F-0EB6-8B47-A6D1-2EF9A82F49AF}" type="presOf" srcId="{DE71DDF5-F311-E141-912B-6EE9DEFFCC0F}" destId="{A7C47C6E-02FE-9B46-AE4A-F8D3F0BB9CEB}" srcOrd="0" destOrd="0" presId="urn:microsoft.com/office/officeart/2008/layout/RadialCluster"/>
    <dgm:cxn modelId="{6D9F1350-BEBB-514A-81D5-E34F772413BA}" type="presParOf" srcId="{43F91A0E-F506-E64A-9565-1018A110814F}" destId="{9F192737-0E27-8A4A-94AC-DE4D5CB8819A}" srcOrd="0" destOrd="0" presId="urn:microsoft.com/office/officeart/2008/layout/RadialCluster"/>
    <dgm:cxn modelId="{54E0A840-6B26-9C49-8670-95E873C49287}" type="presParOf" srcId="{9F192737-0E27-8A4A-94AC-DE4D5CB8819A}" destId="{C29D0B94-4316-D148-A7C6-2300CD9B1D15}" srcOrd="0" destOrd="0" presId="urn:microsoft.com/office/officeart/2008/layout/RadialCluster"/>
    <dgm:cxn modelId="{BC8D62E0-35CA-654C-8C6B-0492EC04886F}" type="presParOf" srcId="{9F192737-0E27-8A4A-94AC-DE4D5CB8819A}" destId="{A7C47C6E-02FE-9B46-AE4A-F8D3F0BB9CEB}" srcOrd="1" destOrd="0" presId="urn:microsoft.com/office/officeart/2008/layout/RadialCluster"/>
    <dgm:cxn modelId="{A8E40A6F-CF4D-634A-9BEF-73C05129E8C4}" type="presParOf" srcId="{9F192737-0E27-8A4A-94AC-DE4D5CB8819A}" destId="{31E7F8AF-894E-7647-9B59-173123521A0B}" srcOrd="2" destOrd="0" presId="urn:microsoft.com/office/officeart/2008/layout/RadialCluster"/>
    <dgm:cxn modelId="{0A1D0614-DC1A-3141-9932-833603BEF07E}" type="presParOf" srcId="{9F192737-0E27-8A4A-94AC-DE4D5CB8819A}" destId="{45836F4E-31C7-5A41-A13E-3E314B820A9E}" srcOrd="3" destOrd="0" presId="urn:microsoft.com/office/officeart/2008/layout/RadialCluster"/>
    <dgm:cxn modelId="{151A7E26-E938-9946-9B38-439849E54EDB}" type="presParOf" srcId="{9F192737-0E27-8A4A-94AC-DE4D5CB8819A}" destId="{5EFC55AA-B82C-4247-A7C0-429CE8869CDC}" srcOrd="4" destOrd="0" presId="urn:microsoft.com/office/officeart/2008/layout/RadialCluster"/>
    <dgm:cxn modelId="{A29F6CBA-7BB4-2E4A-82AB-FE6A75A93AD9}" type="presParOf" srcId="{9F192737-0E27-8A4A-94AC-DE4D5CB8819A}" destId="{1E25E996-2624-A243-BA82-CCCED5914D19}" srcOrd="5" destOrd="0" presId="urn:microsoft.com/office/officeart/2008/layout/RadialCluster"/>
    <dgm:cxn modelId="{A0282A6D-2441-A94C-B597-7C11F55AD1FE}" type="presParOf" srcId="{9F192737-0E27-8A4A-94AC-DE4D5CB8819A}" destId="{6BAE60BD-E993-284D-A2B7-8E7167F1F271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D0B94-4316-D148-A7C6-2300CD9B1D15}">
      <dsp:nvSpPr>
        <dsp:cNvPr id="0" name=""/>
        <dsp:cNvSpPr/>
      </dsp:nvSpPr>
      <dsp:spPr>
        <a:xfrm>
          <a:off x="1501995" y="1624960"/>
          <a:ext cx="1047833" cy="10478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Digital Literacy Platforms</a:t>
          </a:r>
          <a:endParaRPr lang="en-US" sz="1600" kern="1200" dirty="0"/>
        </a:p>
      </dsp:txBody>
      <dsp:txXfrm>
        <a:off x="1553146" y="1676111"/>
        <a:ext cx="945531" cy="945531"/>
      </dsp:txXfrm>
    </dsp:sp>
    <dsp:sp modelId="{A7C47C6E-02FE-9B46-AE4A-F8D3F0BB9CEB}">
      <dsp:nvSpPr>
        <dsp:cNvPr id="0" name=""/>
        <dsp:cNvSpPr/>
      </dsp:nvSpPr>
      <dsp:spPr>
        <a:xfrm rot="16200000">
          <a:off x="1658406" y="1257455"/>
          <a:ext cx="7350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5011" y="0"/>
              </a:lnTo>
            </a:path>
          </a:pathLst>
        </a:custGeom>
        <a:noFill/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headEnd type="arrow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7F8AF-894E-7647-9B59-173123521A0B}">
      <dsp:nvSpPr>
        <dsp:cNvPr id="0" name=""/>
        <dsp:cNvSpPr/>
      </dsp:nvSpPr>
      <dsp:spPr>
        <a:xfrm>
          <a:off x="1476618" y="187900"/>
          <a:ext cx="1098586" cy="7020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Access</a:t>
          </a:r>
          <a:endParaRPr lang="en-US" sz="1400" kern="1200" dirty="0"/>
        </a:p>
      </dsp:txBody>
      <dsp:txXfrm>
        <a:off x="1510889" y="222171"/>
        <a:ext cx="1030044" cy="633506"/>
      </dsp:txXfrm>
    </dsp:sp>
    <dsp:sp modelId="{45836F4E-31C7-5A41-A13E-3E314B820A9E}">
      <dsp:nvSpPr>
        <dsp:cNvPr id="0" name=""/>
        <dsp:cNvSpPr/>
      </dsp:nvSpPr>
      <dsp:spPr>
        <a:xfrm rot="2283296">
          <a:off x="2509874" y="2674873"/>
          <a:ext cx="3759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5905" y="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  <a:headEnd type="arrow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FC55AA-B82C-4247-A7C0-429CE8869CDC}">
      <dsp:nvSpPr>
        <dsp:cNvPr id="0" name=""/>
        <dsp:cNvSpPr/>
      </dsp:nvSpPr>
      <dsp:spPr>
        <a:xfrm>
          <a:off x="2599600" y="2790730"/>
          <a:ext cx="1389255" cy="7020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Internalization</a:t>
          </a:r>
          <a:endParaRPr lang="en-US" sz="1400" kern="1200" dirty="0"/>
        </a:p>
      </dsp:txBody>
      <dsp:txXfrm>
        <a:off x="2633871" y="2825001"/>
        <a:ext cx="1320713" cy="633506"/>
      </dsp:txXfrm>
    </dsp:sp>
    <dsp:sp modelId="{1E25E996-2624-A243-BA82-CCCED5914D19}">
      <dsp:nvSpPr>
        <dsp:cNvPr id="0" name=""/>
        <dsp:cNvSpPr/>
      </dsp:nvSpPr>
      <dsp:spPr>
        <a:xfrm rot="8619336">
          <a:off x="1111480" y="2662543"/>
          <a:ext cx="4325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2591" y="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  <a:headEnd type="arrow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E60BD-E993-284D-A2B7-8E7167F1F271}">
      <dsp:nvSpPr>
        <dsp:cNvPr id="0" name=""/>
        <dsp:cNvSpPr/>
      </dsp:nvSpPr>
      <dsp:spPr>
        <a:xfrm>
          <a:off x="-6" y="2790728"/>
          <a:ext cx="1352952" cy="7020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Processing</a:t>
          </a:r>
          <a:endParaRPr lang="en-US" sz="1400" kern="1200" dirty="0"/>
        </a:p>
      </dsp:txBody>
      <dsp:txXfrm>
        <a:off x="34265" y="2824999"/>
        <a:ext cx="1284410" cy="633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58577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Indication of the power of choice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N=355 (in </a:t>
            </a:r>
            <a:r>
              <a:rPr lang="en-US" dirty="0" err="1" smtClean="0"/>
              <a:t>Udio</a:t>
            </a:r>
            <a:r>
              <a:rPr lang="en-US" dirty="0" smtClean="0"/>
              <a:t> full condition);</a:t>
            </a:r>
            <a:r>
              <a:rPr lang="en-US" baseline="0" dirty="0" smtClean="0"/>
              <a:t> Across whole sample: 51% IEP, 24% ELL, 74% FARMS, </a:t>
            </a: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har char="●"/>
              <a:defRPr/>
            </a:lvl1pPr>
            <a:lvl2pPr lvl="1" algn="ctr">
              <a:spcBef>
                <a:spcPts val="0"/>
              </a:spcBef>
              <a:buChar char="○"/>
              <a:defRPr/>
            </a:lvl2pPr>
            <a:lvl3pPr lvl="2" algn="ctr">
              <a:spcBef>
                <a:spcPts val="0"/>
              </a:spcBef>
              <a:buChar char="■"/>
              <a:defRPr/>
            </a:lvl3pPr>
            <a:lvl4pPr lvl="3" algn="ctr">
              <a:spcBef>
                <a:spcPts val="0"/>
              </a:spcBef>
              <a:buChar char="●"/>
              <a:defRPr/>
            </a:lvl4pPr>
            <a:lvl5pPr lvl="4" algn="ctr">
              <a:spcBef>
                <a:spcPts val="0"/>
              </a:spcBef>
              <a:buChar char="○"/>
              <a:defRPr/>
            </a:lvl5pPr>
            <a:lvl6pPr lvl="5" algn="ctr">
              <a:spcBef>
                <a:spcPts val="0"/>
              </a:spcBef>
              <a:buChar char="■"/>
              <a:defRPr/>
            </a:lvl6pPr>
            <a:lvl7pPr lvl="6" algn="ctr">
              <a:spcBef>
                <a:spcPts val="0"/>
              </a:spcBef>
              <a:buChar char="●"/>
              <a:defRPr/>
            </a:lvl7pPr>
            <a:lvl8pPr lvl="7" algn="ctr">
              <a:spcBef>
                <a:spcPts val="0"/>
              </a:spcBef>
              <a:buChar char="○"/>
              <a:defRPr/>
            </a:lvl8pPr>
            <a:lvl9pPr lvl="8" algn="ctr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2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comments" Target="../comments/comment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latin typeface="Times New Roman"/>
                <a:ea typeface="Times New Roman"/>
                <a:cs typeface="Times New Roman"/>
                <a:sym typeface="Times New Roman"/>
              </a:rPr>
              <a:t>Literacy Technologies for English Learners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 dirty="0">
                <a:latin typeface="Times New Roman"/>
                <a:ea typeface="Times New Roman"/>
                <a:cs typeface="Times New Roman"/>
                <a:sym typeface="Times New Roman"/>
              </a:rPr>
              <a:t>Do affordances affect outcomes?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Patrick 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Proctor</a:t>
            </a: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14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Boston College</a:t>
            </a:r>
            <a:endParaRPr lang="en" sz="1400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Samantha 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Daley</a:t>
            </a: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14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University of Rochester</a:t>
            </a:r>
            <a:endParaRPr lang="en" sz="1400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TRELL</a:t>
            </a:r>
            <a:endParaRPr lang="en" dirty="0">
              <a:latin typeface="Times New Roman"/>
              <a:cs typeface="Times New Roman"/>
            </a:endParaRPr>
          </a:p>
        </p:txBody>
      </p:sp>
      <p:pic>
        <p:nvPicPr>
          <p:cNvPr id="140" name="Shape 140" descr="Screen Shot 2017-08-01 at 6.42.1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8520598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6025"/>
            <a:ext cx="9144000" cy="442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274425" y="1189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ICON</a:t>
            </a:r>
            <a:endParaRPr lang="en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150" y="0"/>
            <a:ext cx="92071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875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6200"/>
            <a:ext cx="90759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265125" y="201526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 smtClean="0">
                <a:latin typeface="Times New Roman"/>
                <a:cs typeface="Times New Roman"/>
              </a:rPr>
              <a:t>Udio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r>
              <a:rPr lang="en" dirty="0" smtClean="0">
                <a:latin typeface="Times New Roman"/>
                <a:cs typeface="Times New Roman"/>
              </a:rPr>
              <a:t>Access </a:t>
            </a:r>
            <a:r>
              <a:rPr lang="en" dirty="0">
                <a:latin typeface="Times New Roman"/>
                <a:cs typeface="Times New Roman"/>
              </a:rPr>
              <a:t>&amp; Process </a:t>
            </a:r>
            <a:r>
              <a:rPr lang="en-US" dirty="0" smtClean="0">
                <a:latin typeface="Times New Roman"/>
                <a:cs typeface="Times New Roman"/>
              </a:rPr>
              <a:t>as Assumed</a:t>
            </a:r>
            <a:endParaRPr lang="en" dirty="0">
              <a:latin typeface="Times New Roman"/>
              <a:cs typeface="Times New Roman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1899" y="970812"/>
            <a:ext cx="3966000" cy="389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6926025" y="894187"/>
            <a:ext cx="987600" cy="419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350" y="1271347"/>
            <a:ext cx="4186200" cy="32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/>
          <p:nvPr/>
        </p:nvSpPr>
        <p:spPr>
          <a:xfrm>
            <a:off x="2606200" y="1194725"/>
            <a:ext cx="987600" cy="419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3533150" y="2331525"/>
            <a:ext cx="987600" cy="2997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7562950" y="1313587"/>
            <a:ext cx="1125000" cy="5310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265125" y="1561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Evolution of </a:t>
            </a:r>
            <a:r>
              <a:rPr lang="en" dirty="0" smtClean="0">
                <a:latin typeface="Times New Roman"/>
                <a:cs typeface="Times New Roman"/>
              </a:rPr>
              <a:t>Access </a:t>
            </a:r>
            <a:r>
              <a:rPr lang="en" dirty="0">
                <a:latin typeface="Times New Roman"/>
                <a:cs typeface="Times New Roman"/>
              </a:rPr>
              <a:t>&amp; Process </a:t>
            </a:r>
            <a:r>
              <a:rPr lang="en-US" dirty="0" smtClean="0">
                <a:latin typeface="Times New Roman"/>
                <a:cs typeface="Times New Roman"/>
              </a:rPr>
              <a:t>F</a:t>
            </a:r>
            <a:r>
              <a:rPr lang="en" dirty="0" smtClean="0">
                <a:latin typeface="Times New Roman"/>
                <a:cs typeface="Times New Roman"/>
              </a:rPr>
              <a:t>eatures</a:t>
            </a:r>
            <a:endParaRPr lang="en" dirty="0">
              <a:latin typeface="Times New Roman"/>
              <a:cs typeface="Times New Roman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75450"/>
            <a:ext cx="5368500" cy="34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6600" y="895350"/>
            <a:ext cx="459750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l="9504" r="10354"/>
          <a:stretch/>
        </p:blipFill>
        <p:spPr>
          <a:xfrm>
            <a:off x="484047" y="916558"/>
            <a:ext cx="4243800" cy="18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 l="1799" t="2448" r="2460"/>
          <a:stretch/>
        </p:blipFill>
        <p:spPr>
          <a:xfrm>
            <a:off x="3990626" y="1990725"/>
            <a:ext cx="5064600" cy="27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82"/>
          <p:cNvSpPr txBox="1">
            <a:spLocks/>
          </p:cNvSpPr>
          <p:nvPr/>
        </p:nvSpPr>
        <p:spPr>
          <a:xfrm>
            <a:off x="265125" y="15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Evolution of </a:t>
            </a:r>
            <a:r>
              <a:rPr lang="en" dirty="0" smtClean="0">
                <a:latin typeface="Times New Roman"/>
                <a:cs typeface="Times New Roman"/>
              </a:rPr>
              <a:t>Access &amp; Process </a:t>
            </a:r>
            <a:r>
              <a:rPr lang="en-US" dirty="0" smtClean="0">
                <a:latin typeface="Times New Roman"/>
                <a:cs typeface="Times New Roman"/>
              </a:rPr>
              <a:t>F</a:t>
            </a:r>
            <a:r>
              <a:rPr lang="en" dirty="0" smtClean="0">
                <a:latin typeface="Times New Roman"/>
                <a:cs typeface="Times New Roman"/>
              </a:rPr>
              <a:t>eatures</a:t>
            </a:r>
            <a:endParaRPr lang="en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128219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600" dirty="0" smtClean="0">
                <a:latin typeface="Times New Roman"/>
                <a:cs typeface="Times New Roman"/>
              </a:rPr>
              <a:t>Toward </a:t>
            </a:r>
            <a:r>
              <a:rPr lang="en" sz="2600" b="1" i="1" dirty="0" smtClean="0">
                <a:latin typeface="Times New Roman"/>
                <a:cs typeface="Times New Roman"/>
              </a:rPr>
              <a:t>Internalization</a:t>
            </a:r>
            <a:r>
              <a:rPr lang="en" sz="2600" dirty="0">
                <a:latin typeface="Times New Roman"/>
                <a:cs typeface="Times New Roman"/>
              </a:rPr>
              <a:t>: Writing in the Service of Reading</a:t>
            </a:r>
          </a:p>
        </p:txBody>
      </p:sp>
      <p:pic>
        <p:nvPicPr>
          <p:cNvPr id="197" name="Shape 197" descr="Screen Shot 2015-03-20 at 1.50.1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320" y="937243"/>
            <a:ext cx="3837600" cy="420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 descr="Screen Shot 2015-03-10 at 1.22.2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9157" y="937243"/>
            <a:ext cx="3789300" cy="420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112451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Goals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775551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80000"/>
              </a:lnSpc>
              <a:spcBef>
                <a:spcPts val="0"/>
              </a:spcBef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Times New Roman"/>
                <a:cs typeface="Times New Roman"/>
              </a:rPr>
              <a:t>Provide a framework for thinking about evolution of digital literacy platforms</a:t>
            </a:r>
          </a:p>
          <a:p>
            <a:pPr marL="914400" lvl="1" indent="-228600" rtl="0">
              <a:lnSpc>
                <a:spcPct val="80000"/>
              </a:lnSpc>
              <a:spcBef>
                <a:spcPts val="0"/>
              </a:spcBef>
              <a:buAutoNum type="alphaLcPeriod"/>
            </a:pPr>
            <a:r>
              <a:rPr lang="en" sz="1600" dirty="0">
                <a:solidFill>
                  <a:srgbClr val="000000"/>
                </a:solidFill>
                <a:latin typeface="Times New Roman"/>
                <a:cs typeface="Times New Roman"/>
              </a:rPr>
              <a:t>ACCESS, PROCESSING, INTERNALIZATION</a:t>
            </a:r>
          </a:p>
          <a:p>
            <a:pPr marL="457200" lvl="0" indent="-228600" rtl="0">
              <a:lnSpc>
                <a:spcPct val="80000"/>
              </a:lnSpc>
              <a:spcBef>
                <a:spcPts val="0"/>
              </a:spcBef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Describe h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ow </a:t>
            </a:r>
            <a:r>
              <a:rPr lang="en" sz="2000" dirty="0">
                <a:solidFill>
                  <a:srgbClr val="000000"/>
                </a:solidFill>
                <a:latin typeface="Times New Roman"/>
                <a:cs typeface="Times New Roman"/>
              </a:rPr>
              <a:t>this framework applies to a set of digital literacy platforms</a:t>
            </a:r>
          </a:p>
          <a:p>
            <a:pPr marL="914400" lvl="1" indent="-228600" rtl="0">
              <a:lnSpc>
                <a:spcPct val="80000"/>
              </a:lnSpc>
              <a:spcBef>
                <a:spcPts val="0"/>
              </a:spcBef>
              <a:buAutoNum type="alphaLcPeriod"/>
            </a:pPr>
            <a:r>
              <a:rPr lang="en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Designed from a bilingual perspective</a:t>
            </a:r>
          </a:p>
          <a:p>
            <a:pPr marL="457200" lvl="0" indent="-228600" rtl="0">
              <a:lnSpc>
                <a:spcPct val="80000"/>
              </a:lnSpc>
              <a:spcBef>
                <a:spcPts val="0"/>
              </a:spcBef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Consider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ways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to make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" sz="2000" dirty="0">
                <a:solidFill>
                  <a:srgbClr val="000000"/>
                </a:solidFill>
                <a:latin typeface="Times New Roman"/>
                <a:cs typeface="Times New Roman"/>
              </a:rPr>
              <a:t>inferences about how 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affordances </a:t>
            </a:r>
            <a:r>
              <a:rPr lang="en" sz="2000" dirty="0">
                <a:solidFill>
                  <a:srgbClr val="000000"/>
                </a:solidFill>
                <a:latin typeface="Times New Roman"/>
                <a:cs typeface="Times New Roman"/>
              </a:rPr>
              <a:t>affect 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outcomes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for students using digital literacy platforms</a:t>
            </a:r>
            <a:endParaRPr lang="en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0" lvl="1" indent="-228600" rtl="0">
              <a:lnSpc>
                <a:spcPct val="80000"/>
              </a:lnSpc>
              <a:spcBef>
                <a:spcPts val="0"/>
              </a:spcBef>
              <a:buAutoNum type="alphaLcPeriod"/>
            </a:pPr>
            <a:r>
              <a:rPr lang="en" sz="1600" dirty="0">
                <a:solidFill>
                  <a:srgbClr val="000000"/>
                </a:solidFill>
                <a:latin typeface="Times New Roman"/>
                <a:cs typeface="Times New Roman"/>
              </a:rPr>
              <a:t>For students generally, and bilingual students specifically</a:t>
            </a:r>
          </a:p>
          <a:p>
            <a:pPr marL="457200" lvl="0" indent="-228600" rtl="0">
              <a:lnSpc>
                <a:spcPct val="80000"/>
              </a:lnSpc>
              <a:spcBef>
                <a:spcPts val="0"/>
              </a:spcBef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Times New Roman"/>
                <a:cs typeface="Times New Roman"/>
              </a:rPr>
              <a:t>Look to the 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future</a:t>
            </a:r>
          </a:p>
          <a:p>
            <a:pPr marL="685800" lvl="1">
              <a:lnSpc>
                <a:spcPct val="80000"/>
              </a:lnSpc>
              <a:spcBef>
                <a:spcPts val="0"/>
              </a:spcBef>
              <a:buNone/>
            </a:pPr>
            <a:r>
              <a:rPr lang="en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Access features are ubiquitous unlike in the past</a:t>
            </a:r>
            <a:endParaRPr lang="en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Shape 204"/>
          <p:cNvGrpSpPr/>
          <p:nvPr/>
        </p:nvGrpSpPr>
        <p:grpSpPr>
          <a:xfrm>
            <a:off x="981828" y="781169"/>
            <a:ext cx="6739854" cy="4023908"/>
            <a:chOff x="1397000" y="139701"/>
            <a:chExt cx="6894286" cy="5777327"/>
          </a:xfrm>
        </p:grpSpPr>
        <p:pic>
          <p:nvPicPr>
            <p:cNvPr id="205" name="Shape 20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97000" y="139700"/>
              <a:ext cx="6858000" cy="339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Shape 20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33286" y="2901728"/>
              <a:ext cx="6858000" cy="3015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Shape 196"/>
          <p:cNvSpPr txBox="1">
            <a:spLocks/>
          </p:cNvSpPr>
          <p:nvPr/>
        </p:nvSpPr>
        <p:spPr>
          <a:xfrm>
            <a:off x="311700" y="128219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600" dirty="0" smtClean="0">
                <a:latin typeface="Times New Roman"/>
                <a:cs typeface="Times New Roman"/>
              </a:rPr>
              <a:t>Toward </a:t>
            </a:r>
            <a:r>
              <a:rPr lang="en" sz="2600" b="1" i="1" dirty="0" smtClean="0">
                <a:latin typeface="Times New Roman"/>
                <a:cs typeface="Times New Roman"/>
              </a:rPr>
              <a:t>Internalization</a:t>
            </a:r>
            <a:r>
              <a:rPr lang="en" sz="2600" dirty="0" smtClean="0">
                <a:latin typeface="Times New Roman"/>
                <a:cs typeface="Times New Roman"/>
              </a:rPr>
              <a:t>: </a:t>
            </a:r>
            <a:r>
              <a:rPr lang="en-US" sz="2600" dirty="0" smtClean="0">
                <a:latin typeface="Times New Roman"/>
                <a:cs typeface="Times New Roman"/>
              </a:rPr>
              <a:t>Cultivating a Reading Mindset</a:t>
            </a:r>
            <a:endParaRPr lang="en"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11700" y="1939214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>
                <a:latin typeface="Times New Roman"/>
                <a:cs typeface="Times New Roman"/>
              </a:rPr>
              <a:t>Evolution of Data &amp; Analytics </a:t>
            </a:r>
            <a:br>
              <a:rPr lang="en" sz="3000" dirty="0">
                <a:latin typeface="Times New Roman"/>
                <a:cs typeface="Times New Roman"/>
              </a:rPr>
            </a:br>
            <a:r>
              <a:rPr lang="en" sz="3000" dirty="0">
                <a:latin typeface="Times New Roman"/>
                <a:cs typeface="Times New Roman"/>
              </a:rPr>
              <a:t>Affordance Use and Literacy Outcomes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1841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R</a:t>
            </a:r>
            <a:r>
              <a:rPr lang="en" dirty="0" smtClean="0">
                <a:latin typeface="Times New Roman"/>
                <a:cs typeface="Times New Roman"/>
              </a:rPr>
              <a:t>icher </a:t>
            </a:r>
            <a:r>
              <a:rPr lang="en-US" dirty="0" smtClean="0">
                <a:latin typeface="Times New Roman"/>
                <a:cs typeface="Times New Roman"/>
              </a:rPr>
              <a:t>A</a:t>
            </a:r>
            <a:r>
              <a:rPr lang="en" dirty="0" smtClean="0">
                <a:latin typeface="Times New Roman"/>
                <a:cs typeface="Times New Roman"/>
              </a:rPr>
              <a:t>ffordances </a:t>
            </a:r>
            <a:r>
              <a:rPr lang="en" dirty="0">
                <a:latin typeface="Times New Roman"/>
                <a:cs typeface="Times New Roman"/>
              </a:rPr>
              <a:t>and </a:t>
            </a:r>
            <a:r>
              <a:rPr lang="en-US" dirty="0" smtClean="0">
                <a:latin typeface="Times New Roman"/>
                <a:cs typeface="Times New Roman"/>
              </a:rPr>
              <a:t>I</a:t>
            </a:r>
            <a:r>
              <a:rPr lang="en" dirty="0" smtClean="0">
                <a:latin typeface="Times New Roman"/>
                <a:cs typeface="Times New Roman"/>
              </a:rPr>
              <a:t>mproved </a:t>
            </a:r>
            <a:r>
              <a:rPr lang="en-US" dirty="0" smtClean="0">
                <a:latin typeface="Times New Roman"/>
                <a:cs typeface="Times New Roman"/>
              </a:rPr>
              <a:t>T</a:t>
            </a:r>
            <a:r>
              <a:rPr lang="en" dirty="0" smtClean="0">
                <a:latin typeface="Times New Roman"/>
                <a:cs typeface="Times New Roman"/>
              </a:rPr>
              <a:t>echnologies</a:t>
            </a:r>
            <a:endParaRPr lang="en" dirty="0">
              <a:latin typeface="Times New Roman"/>
              <a:cs typeface="Times New Roman"/>
            </a:endParaRP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r="63723"/>
          <a:stretch/>
        </p:blipFill>
        <p:spPr>
          <a:xfrm>
            <a:off x="5236180" y="1395391"/>
            <a:ext cx="3317100" cy="27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 descr="Screen Shot 2017-08-04 at 6.58.05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20" y="1425624"/>
            <a:ext cx="4016426" cy="2709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/>
          <p:cNvCxnSpPr>
            <a:stCxn id="218" idx="3"/>
            <a:endCxn id="217" idx="1"/>
          </p:cNvCxnSpPr>
          <p:nvPr/>
        </p:nvCxnSpPr>
        <p:spPr>
          <a:xfrm>
            <a:off x="4261946" y="2780374"/>
            <a:ext cx="974234" cy="5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TRELL Analytic Approaches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311700" y="107689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4-week study, 30 students </a:t>
            </a:r>
            <a:r>
              <a:rPr lang="en" sz="1200" dirty="0">
                <a:latin typeface="Times New Roman"/>
                <a:cs typeface="Times New Roman"/>
              </a:rPr>
              <a:t>(Proctor, Dalton, &amp; Grisham, 2007)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Reading and Reading Vocabulary as outcomes (Gates-MacGinitie)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Digital Feature Use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dirty="0">
                <a:latin typeface="Times New Roman"/>
                <a:cs typeface="Times New Roman"/>
              </a:rPr>
              <a:t>Total texts read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dirty="0">
                <a:latin typeface="Times New Roman"/>
                <a:cs typeface="Times New Roman"/>
              </a:rPr>
              <a:t>Coach use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dirty="0">
                <a:latin typeface="Times New Roman"/>
                <a:cs typeface="Times New Roman"/>
              </a:rPr>
              <a:t>Glossary use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dirty="0">
                <a:latin typeface="Times New Roman"/>
                <a:cs typeface="Times New Roman"/>
              </a:rPr>
              <a:t>Glossary posts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cs typeface="Times New Roman"/>
              </a:rPr>
              <a:t>TRELL Analyses</a:t>
            </a:r>
          </a:p>
        </p:txBody>
      </p:sp>
      <p:pic>
        <p:nvPicPr>
          <p:cNvPr id="230" name="Shape 230" descr="Screen Shot 2017-08-04 at 7.03.2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00" y="1106150"/>
            <a:ext cx="4348049" cy="30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951600" y="2171375"/>
            <a:ext cx="960300" cy="48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 txBox="1"/>
          <p:nvPr/>
        </p:nvSpPr>
        <p:spPr>
          <a:xfrm>
            <a:off x="544950" y="2579575"/>
            <a:ext cx="1280400" cy="655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/>
          <p:nvPr/>
        </p:nvSpPr>
        <p:spPr>
          <a:xfrm>
            <a:off x="3140300" y="2579575"/>
            <a:ext cx="345900" cy="655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4" name="Shape 234" descr="Screen Shot 2017-08-04 at 7.06.36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399" y="1093925"/>
            <a:ext cx="4095201" cy="30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3512275" y="3235425"/>
            <a:ext cx="441300" cy="242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33" grpId="0" animBg="1"/>
      <p:bldP spid="2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ICON Analytic Approaches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Goal 2 IES, 16-week field trial </a:t>
            </a:r>
            <a:r>
              <a:rPr lang="en" sz="1200" dirty="0">
                <a:latin typeface="Times New Roman"/>
                <a:cs typeface="Times New Roman"/>
              </a:rPr>
              <a:t>(Dalton et al., 2011; Proctor et al., 2011)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N = 240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Measures: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latin typeface="Times New Roman"/>
                <a:cs typeface="Times New Roman"/>
              </a:rPr>
              <a:t>Reading and Vocabulary (Gates-MacGinitie)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>
                <a:latin typeface="Times New Roman"/>
                <a:cs typeface="Times New Roman"/>
              </a:rPr>
              <a:t>Researcher-designed vocabulary breadth and depth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Digital Feature Use</a:t>
            </a:r>
          </a:p>
          <a:p>
            <a:pPr marL="457200" lvl="0" indent="-228600">
              <a:spcBef>
                <a:spcPts val="0"/>
              </a:spcBef>
            </a:pPr>
            <a:r>
              <a:rPr lang="en" dirty="0">
                <a:latin typeface="Times New Roman"/>
                <a:cs typeface="Times New Roman"/>
              </a:rPr>
              <a:t>Total texts read (text reading as feature use)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338675" y="1586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ICON Analyses: HLM with pre-test autoregressor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8975" y="1741075"/>
            <a:ext cx="4348950" cy="286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 descr="Screen Shot 2017-08-04 at 7.22.12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50" y="931125"/>
            <a:ext cx="4119125" cy="25254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49" name="Shape 249"/>
          <p:cNvSpPr txBox="1"/>
          <p:nvPr/>
        </p:nvSpPr>
        <p:spPr>
          <a:xfrm>
            <a:off x="5570850" y="4586625"/>
            <a:ext cx="1444800" cy="33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Total Texts Read</a:t>
            </a:r>
          </a:p>
        </p:txBody>
      </p:sp>
      <p:sp>
        <p:nvSpPr>
          <p:cNvPr id="250" name="Shape 250"/>
          <p:cNvSpPr txBox="1"/>
          <p:nvPr/>
        </p:nvSpPr>
        <p:spPr>
          <a:xfrm rot="-5400000">
            <a:off x="3346475" y="2991950"/>
            <a:ext cx="2095500" cy="33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Post-test Gates Vocabulary</a:t>
            </a:r>
          </a:p>
        </p:txBody>
      </p:sp>
      <p:cxnSp>
        <p:nvCxnSpPr>
          <p:cNvPr id="251" name="Shape 251"/>
          <p:cNvCxnSpPr/>
          <p:nvPr/>
        </p:nvCxnSpPr>
        <p:spPr>
          <a:xfrm>
            <a:off x="1894500" y="3456601"/>
            <a:ext cx="0" cy="8516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2" name="Shape 252"/>
          <p:cNvCxnSpPr/>
          <p:nvPr/>
        </p:nvCxnSpPr>
        <p:spPr>
          <a:xfrm>
            <a:off x="1903200" y="4316800"/>
            <a:ext cx="2621100" cy="2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11871"/>
            <a:ext cx="9144000" cy="27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11700" y="1841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 smtClean="0">
                <a:latin typeface="Times New Roman"/>
                <a:cs typeface="Times New Roman"/>
              </a:rPr>
              <a:t>Udio</a:t>
            </a:r>
            <a:r>
              <a:rPr lang="en-US" dirty="0" smtClean="0">
                <a:latin typeface="Times New Roman"/>
                <a:cs typeface="Times New Roman"/>
              </a:rPr>
              <a:t>: Literacy Feature Use: </a:t>
            </a:r>
            <a:r>
              <a:rPr lang="en" dirty="0" smtClean="0">
                <a:latin typeface="Times New Roman"/>
                <a:cs typeface="Times New Roman"/>
              </a:rPr>
              <a:t>One </a:t>
            </a:r>
            <a:r>
              <a:rPr lang="en" dirty="0">
                <a:latin typeface="Times New Roman"/>
                <a:cs typeface="Times New Roman"/>
              </a:rPr>
              <a:t>class, over time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1692"/>
            <a:ext cx="8520600" cy="5727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Affordances that Support Internalization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Dynamic Social Network Visualization with Geph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9833" y="788372"/>
            <a:ext cx="6730999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700" y="713600"/>
            <a:ext cx="5016674" cy="4132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6546" y="2984508"/>
            <a:ext cx="2840100" cy="16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2061" y="1124623"/>
            <a:ext cx="1994400" cy="1860000"/>
          </a:xfrm>
          <a:prstGeom prst="rect">
            <a:avLst/>
          </a:prstGeom>
          <a:noFill/>
          <a:ln w="12700" cap="flat" cmpd="sng">
            <a:solidFill>
              <a:srgbClr val="C4BD97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932" y="780621"/>
            <a:ext cx="2053500" cy="20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5150" y="780621"/>
            <a:ext cx="2055900" cy="20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15691" y="2646174"/>
            <a:ext cx="2055899" cy="20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63"/>
          <p:cNvSpPr txBox="1">
            <a:spLocks noGrp="1"/>
          </p:cNvSpPr>
          <p:nvPr>
            <p:ph type="title"/>
          </p:nvPr>
        </p:nvSpPr>
        <p:spPr>
          <a:xfrm>
            <a:off x="311700" y="1409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ffordances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that S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uppor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nternalization</a:t>
            </a:r>
            <a:endParaRPr lang="en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1157925"/>
            <a:ext cx="3912301" cy="391209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Converging models of reading comprehension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875" y="1157926"/>
            <a:ext cx="4338224" cy="391209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235499" y="612825"/>
            <a:ext cx="3912301" cy="3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/>
              <a:t>Simple Views of Reading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000" dirty="0"/>
              <a:t>(Hoover &amp; Gough, 1990; Scarborough, 2001)</a:t>
            </a:r>
            <a:r>
              <a:rPr lang="en" dirty="0"/>
              <a:t>             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4321875" y="612825"/>
            <a:ext cx="4338224" cy="3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/>
              <a:t>Construction-Integration</a:t>
            </a:r>
            <a:r>
              <a:rPr lang="en" dirty="0"/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000" dirty="0"/>
              <a:t>(Kintsch, 2004)</a:t>
            </a:r>
            <a:r>
              <a:rPr lang="en" dirty="0"/>
              <a:t>         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229600" cy="65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15968"/>
              </a:buClr>
              <a:buSzPct val="25000"/>
              <a:buFont typeface="Calibri"/>
              <a:buNone/>
            </a:pPr>
            <a:r>
              <a:rPr lang="en" sz="2800" dirty="0">
                <a:solidFill>
                  <a:srgbClr val="000000"/>
                </a:solidFill>
                <a:latin typeface="Times New Roman"/>
                <a:cs typeface="Times New Roman"/>
              </a:rPr>
              <a:t>Popular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rticles </a:t>
            </a:r>
            <a:r>
              <a:rPr lang="en" sz="2800" dirty="0">
                <a:solidFill>
                  <a:srgbClr val="000000"/>
                </a:solidFill>
                <a:latin typeface="Times New Roman"/>
                <a:cs typeface="Times New Roman"/>
              </a:rPr>
              <a:t>for the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hole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ample</a:t>
            </a:r>
            <a:endParaRPr lang="en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 r="1989" b="22504"/>
          <a:stretch/>
        </p:blipFill>
        <p:spPr>
          <a:xfrm>
            <a:off x="36273" y="658049"/>
            <a:ext cx="8777400" cy="40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660" b="4660"/>
          <a:stretch/>
        </p:blipFill>
        <p:spPr>
          <a:xfrm>
            <a:off x="69241" y="838200"/>
            <a:ext cx="9098400" cy="37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229600" cy="65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15968"/>
              </a:buClr>
              <a:buSzPct val="25000"/>
              <a:buFont typeface="Calibri"/>
              <a:buNone/>
            </a:pPr>
            <a:r>
              <a:rPr lang="en" sz="2800" dirty="0">
                <a:solidFill>
                  <a:srgbClr val="000000"/>
                </a:solidFill>
                <a:latin typeface="Times New Roman"/>
                <a:cs typeface="Times New Roman"/>
              </a:rPr>
              <a:t>Popular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rticles </a:t>
            </a:r>
            <a:r>
              <a:rPr lang="en" sz="2800" dirty="0">
                <a:solidFill>
                  <a:srgbClr val="000000"/>
                </a:solidFill>
                <a:latin typeface="Times New Roman"/>
                <a:cs typeface="Times New Roman"/>
              </a:rPr>
              <a:t>for English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L</a:t>
            </a:r>
            <a:r>
              <a:rPr lang="e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earners</a:t>
            </a:r>
            <a:endParaRPr lang="en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00" y="997712"/>
            <a:ext cx="4339492" cy="356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172" y="997712"/>
            <a:ext cx="4252707" cy="356783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311700" y="1914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N</a:t>
            </a:r>
            <a:r>
              <a:rPr lang="en" dirty="0" smtClean="0">
                <a:latin typeface="Times New Roman"/>
                <a:cs typeface="Times New Roman"/>
              </a:rPr>
              <a:t>ew </a:t>
            </a:r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" dirty="0" smtClean="0">
                <a:latin typeface="Times New Roman"/>
                <a:cs typeface="Times New Roman"/>
              </a:rPr>
              <a:t>nalytics</a:t>
            </a:r>
            <a:r>
              <a:rPr lang="en-US" dirty="0" smtClean="0">
                <a:latin typeface="Times New Roman"/>
                <a:cs typeface="Times New Roman"/>
              </a:rPr>
              <a:t> + T</a:t>
            </a:r>
            <a:r>
              <a:rPr lang="en" dirty="0" smtClean="0">
                <a:latin typeface="Times New Roman"/>
                <a:cs typeface="Times New Roman"/>
              </a:rPr>
              <a:t>raditional </a:t>
            </a:r>
            <a:r>
              <a:rPr lang="en-US" dirty="0" smtClean="0">
                <a:latin typeface="Times New Roman"/>
                <a:cs typeface="Times New Roman"/>
              </a:rPr>
              <a:t>A</a:t>
            </a:r>
            <a:r>
              <a:rPr lang="en" dirty="0" smtClean="0">
                <a:latin typeface="Times New Roman"/>
                <a:cs typeface="Times New Roman"/>
              </a:rPr>
              <a:t>nalysis</a:t>
            </a:r>
            <a:endParaRPr lang="en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311700" y="1586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Future directions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407450" y="704894"/>
            <a:ext cx="7983900" cy="4132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 smtClean="0">
                <a:latin typeface="Times New Roman"/>
                <a:cs typeface="Times New Roman"/>
              </a:rPr>
              <a:t>Students</a:t>
            </a:r>
            <a:endParaRPr lang="en" sz="1800" dirty="0">
              <a:latin typeface="Times New Roman"/>
              <a:cs typeface="Times New Roman"/>
            </a:endParaRP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800" dirty="0">
                <a:latin typeface="Times New Roman"/>
                <a:cs typeface="Times New Roman"/>
              </a:rPr>
              <a:t>Ubiquity of affordances 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800" dirty="0">
                <a:latin typeface="Times New Roman"/>
                <a:cs typeface="Times New Roman"/>
              </a:rPr>
              <a:t>Intended and unintended consequences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 sz="1800" dirty="0">
                <a:latin typeface="Times New Roman"/>
                <a:cs typeface="Times New Roman"/>
              </a:rPr>
              <a:t>Are kids learning to NOT read?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1800" dirty="0">
              <a:latin typeface="Times New Roman"/>
              <a:cs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latin typeface="Times New Roman"/>
                <a:cs typeface="Times New Roman"/>
              </a:rPr>
              <a:t>Teachers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800" dirty="0">
                <a:latin typeface="Times New Roman"/>
                <a:cs typeface="Times New Roman"/>
              </a:rPr>
              <a:t>Udio data confirm teachers are quite different from each other 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800" dirty="0">
                <a:latin typeface="Times New Roman"/>
                <a:cs typeface="Times New Roman"/>
              </a:rPr>
              <a:t>Environment affords broader variability 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Times New Roman"/>
              <a:cs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chemeClr val="dk1"/>
                </a:solidFill>
                <a:latin typeface="Times New Roman"/>
                <a:cs typeface="Times New Roman"/>
              </a:rPr>
              <a:t>Researchers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sz="1800" dirty="0">
                <a:solidFill>
                  <a:schemeClr val="dk1"/>
                </a:solidFill>
                <a:latin typeface="Times New Roman"/>
                <a:cs typeface="Times New Roman"/>
              </a:rPr>
              <a:t>Tension between integration of “big data” and standard intervention procedures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sz="1800" dirty="0">
                <a:solidFill>
                  <a:schemeClr val="dk1"/>
                </a:solidFill>
                <a:latin typeface="Times New Roman"/>
                <a:cs typeface="Times New Roman"/>
              </a:rPr>
              <a:t>RCTs, QEDs, and feature use as predictors is crude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sz="1800" dirty="0">
                <a:solidFill>
                  <a:schemeClr val="dk1"/>
                </a:solidFill>
                <a:latin typeface="Times New Roman"/>
                <a:cs typeface="Times New Roman"/>
              </a:rPr>
              <a:t>Traditional “outcomes” are distant from technology-based interventions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sz="1800" dirty="0">
                <a:solidFill>
                  <a:schemeClr val="dk1"/>
                </a:solidFill>
                <a:latin typeface="Times New Roman"/>
                <a:cs typeface="Times New Roman"/>
              </a:rPr>
              <a:t>How should the idea of outcomes evolve in this new landscape?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>
                <a:latin typeface="Times New Roman"/>
                <a:cs typeface="Times New Roman"/>
              </a:rPr>
              <a:t>Thank you!</a:t>
            </a:r>
            <a:br>
              <a:rPr lang="en-US" sz="4200" dirty="0" smtClean="0">
                <a:latin typeface="Times New Roman"/>
                <a:cs typeface="Times New Roman"/>
              </a:rPr>
            </a:br>
            <a:r>
              <a:rPr lang="en-US" sz="1600" dirty="0" err="1" smtClean="0">
                <a:latin typeface="Times New Roman"/>
                <a:cs typeface="Times New Roman"/>
              </a:rPr>
              <a:t>proctoch@bc.edu</a:t>
            </a:r>
            <a:r>
              <a:rPr lang="en-US" sz="1600" dirty="0" smtClean="0">
                <a:latin typeface="Times New Roman"/>
                <a:cs typeface="Times New Roman"/>
              </a:rPr>
              <a:t/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err="1" smtClean="0">
                <a:latin typeface="Times New Roman"/>
                <a:cs typeface="Times New Roman"/>
              </a:rPr>
              <a:t>sdaley@warner.rochester.edu</a:t>
            </a:r>
            <a:r>
              <a:rPr lang="en-US" sz="1600" dirty="0" smtClean="0">
                <a:latin typeface="Times New Roman"/>
                <a:cs typeface="Times New Roman"/>
              </a:rPr>
              <a:t/>
            </a:r>
            <a:br>
              <a:rPr lang="en-US" sz="1600" dirty="0" smtClean="0">
                <a:latin typeface="Times New Roman"/>
                <a:cs typeface="Times New Roman"/>
              </a:rPr>
            </a:b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551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52400" y="172919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RAND Reading Study Group </a:t>
            </a:r>
            <a:r>
              <a:rPr lang="en" sz="1200" dirty="0">
                <a:latin typeface="Times New Roman"/>
                <a:cs typeface="Times New Roman"/>
              </a:rPr>
              <a:t>(Snow, 2002)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Model for Digital Literacy Platforms </a:t>
            </a:r>
            <a:r>
              <a:rPr lang="en" sz="1200" dirty="0">
                <a:latin typeface="Times New Roman"/>
                <a:cs typeface="Times New Roman"/>
              </a:rPr>
              <a:t>(Dalton &amp; Proctor, 2007, 2008)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89075"/>
            <a:ext cx="4045925" cy="31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/>
          <p:nvPr/>
        </p:nvSpPr>
        <p:spPr>
          <a:xfrm>
            <a:off x="2143125" y="2483825"/>
            <a:ext cx="9891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4" name="Shape 84"/>
          <p:cNvCxnSpPr>
            <a:endCxn id="85" idx="1"/>
          </p:cNvCxnSpPr>
          <p:nvPr/>
        </p:nvCxnSpPr>
        <p:spPr>
          <a:xfrm>
            <a:off x="3132300" y="2736525"/>
            <a:ext cx="2132100" cy="2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5" name="Shape 85"/>
          <p:cNvSpPr txBox="1"/>
          <p:nvPr/>
        </p:nvSpPr>
        <p:spPr>
          <a:xfrm>
            <a:off x="5264400" y="1978275"/>
            <a:ext cx="1835400" cy="1571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Language modalities include: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Reading, Writing, Speaking, Listening, +</a:t>
            </a:r>
          </a:p>
          <a:p>
            <a:pPr lvl="0">
              <a:spcBef>
                <a:spcPts val="0"/>
              </a:spcBef>
              <a:buNone/>
            </a:pPr>
            <a:r>
              <a:rPr lang="en" b="1" i="1"/>
              <a:t>Visual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1812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Model for </a:t>
            </a:r>
            <a:r>
              <a:rPr lang="en" dirty="0" smtClean="0">
                <a:latin typeface="Times New Roman"/>
                <a:cs typeface="Times New Roman"/>
              </a:rPr>
              <a:t>Reading </a:t>
            </a:r>
            <a:r>
              <a:rPr lang="en-US" dirty="0" smtClean="0">
                <a:latin typeface="Times New Roman"/>
                <a:cs typeface="Times New Roman"/>
              </a:rPr>
              <a:t>M</a:t>
            </a:r>
            <a:r>
              <a:rPr lang="en" dirty="0" smtClean="0">
                <a:latin typeface="Times New Roman"/>
                <a:cs typeface="Times New Roman"/>
              </a:rPr>
              <a:t>otivation</a:t>
            </a:r>
            <a:endParaRPr lang="en" dirty="0">
              <a:latin typeface="Times New Roman"/>
              <a:cs typeface="Times New Roman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1955050" y="1318850"/>
            <a:ext cx="1643400" cy="6897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Times New Roman"/>
                <a:cs typeface="Times New Roman"/>
              </a:rPr>
              <a:t>Self-efficacy as reader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1955050" y="2237150"/>
            <a:ext cx="1643400" cy="6897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Times New Roman"/>
                <a:cs typeface="Times New Roman"/>
              </a:rPr>
              <a:t>Intrinsic motivation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4663775" y="2181150"/>
            <a:ext cx="2721900" cy="5727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Times New Roman"/>
                <a:cs typeface="Times New Roman"/>
              </a:rPr>
              <a:t>Reading-related choices, engagement, persistence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1955050" y="3312750"/>
            <a:ext cx="1643400" cy="6897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Times New Roman"/>
                <a:cs typeface="Times New Roman"/>
              </a:rPr>
              <a:t>Prosocial goals for reading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5196990" y="4181050"/>
            <a:ext cx="3476760" cy="77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cs typeface="Times New Roman"/>
              </a:rPr>
              <a:t>Louick, Leider, Daley, Proctor &amp; Gardner, 2016 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cs typeface="Times New Roman"/>
              </a:rPr>
              <a:t>Proctor, Daley, Louick, Leider, &amp; Gardner, </a:t>
            </a:r>
            <a:r>
              <a:rPr lang="en" sz="1200" dirty="0" smtClean="0">
                <a:solidFill>
                  <a:schemeClr val="dk1"/>
                </a:solidFill>
                <a:latin typeface="Times New Roman"/>
                <a:cs typeface="Times New Roman"/>
              </a:rPr>
              <a:t>2014</a:t>
            </a:r>
            <a:endParaRPr lang="en-US" sz="1200" dirty="0" smtClean="0">
              <a:solidFill>
                <a:schemeClr val="dk1"/>
              </a:solidFill>
              <a:latin typeface="Times New Roman"/>
              <a:cs typeface="Times New Roman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200" dirty="0" smtClean="0">
                <a:latin typeface="Times New Roman"/>
                <a:cs typeface="Times New Roman"/>
              </a:rPr>
              <a:t>Wigfield </a:t>
            </a:r>
            <a:r>
              <a:rPr lang="en" sz="1200" dirty="0">
                <a:latin typeface="Times New Roman"/>
                <a:cs typeface="Times New Roman"/>
              </a:rPr>
              <a:t>&amp; Guthrie, 1997; Wigfield &amp; Eccles, 2002</a:t>
            </a:r>
          </a:p>
          <a:p>
            <a:pPr lvl="0">
              <a:spcBef>
                <a:spcPts val="0"/>
              </a:spcBef>
              <a:buNone/>
            </a:pPr>
            <a:endParaRPr sz="1200" dirty="0">
              <a:latin typeface="Times New Roman"/>
              <a:cs typeface="Times New Roman"/>
            </a:endParaRPr>
          </a:p>
        </p:txBody>
      </p:sp>
      <p:cxnSp>
        <p:nvCxnSpPr>
          <p:cNvPr id="96" name="Shape 96"/>
          <p:cNvCxnSpPr>
            <a:stCxn id="91" idx="3"/>
            <a:endCxn id="93" idx="1"/>
          </p:cNvCxnSpPr>
          <p:nvPr/>
        </p:nvCxnSpPr>
        <p:spPr>
          <a:xfrm>
            <a:off x="3598450" y="1663700"/>
            <a:ext cx="1065300" cy="8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" name="Shape 97"/>
          <p:cNvCxnSpPr>
            <a:stCxn id="92" idx="3"/>
            <a:endCxn id="93" idx="1"/>
          </p:cNvCxnSpPr>
          <p:nvPr/>
        </p:nvCxnSpPr>
        <p:spPr>
          <a:xfrm rot="10800000" flipH="1">
            <a:off x="3598450" y="2467400"/>
            <a:ext cx="1065300" cy="11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8" name="Shape 98"/>
          <p:cNvCxnSpPr>
            <a:stCxn id="94" idx="3"/>
            <a:endCxn id="93" idx="1"/>
          </p:cNvCxnSpPr>
          <p:nvPr/>
        </p:nvCxnSpPr>
        <p:spPr>
          <a:xfrm rot="10800000" flipH="1">
            <a:off x="3598450" y="2467500"/>
            <a:ext cx="1065300" cy="119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Framework for </a:t>
            </a:r>
            <a:r>
              <a:rPr lang="en-US" dirty="0" smtClean="0">
                <a:latin typeface="Times New Roman"/>
                <a:cs typeface="Times New Roman"/>
              </a:rPr>
              <a:t>D</a:t>
            </a:r>
            <a:r>
              <a:rPr lang="en" dirty="0" smtClean="0">
                <a:latin typeface="Times New Roman"/>
                <a:cs typeface="Times New Roman"/>
              </a:rPr>
              <a:t>igital </a:t>
            </a:r>
            <a:r>
              <a:rPr lang="en-US" dirty="0" smtClean="0">
                <a:latin typeface="Times New Roman"/>
                <a:cs typeface="Times New Roman"/>
              </a:rPr>
              <a:t>L</a:t>
            </a:r>
            <a:r>
              <a:rPr lang="en" dirty="0" smtClean="0">
                <a:latin typeface="Times New Roman"/>
                <a:cs typeface="Times New Roman"/>
              </a:rPr>
              <a:t>iteracy </a:t>
            </a:r>
            <a:r>
              <a:rPr lang="en-US" dirty="0" smtClean="0">
                <a:latin typeface="Times New Roman"/>
                <a:cs typeface="Times New Roman"/>
              </a:rPr>
              <a:t>P</a:t>
            </a:r>
            <a:r>
              <a:rPr lang="en" dirty="0" smtClean="0">
                <a:latin typeface="Times New Roman"/>
                <a:cs typeface="Times New Roman"/>
              </a:rPr>
              <a:t>latforms</a:t>
            </a:r>
            <a:endParaRPr lang="en" dirty="0">
              <a:latin typeface="Times New Roman"/>
              <a:cs typeface="Times New Roman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527758"/>
            <a:ext cx="8520600" cy="452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ts val="0"/>
              </a:spcBef>
              <a:buNone/>
            </a:pPr>
            <a:r>
              <a:rPr lang="en" sz="1600" b="1" u="sng" dirty="0">
                <a:solidFill>
                  <a:schemeClr val="tx1"/>
                </a:solidFill>
                <a:latin typeface="Times New Roman"/>
                <a:cs typeface="Times New Roman"/>
              </a:rPr>
              <a:t>ACCESS</a:t>
            </a:r>
          </a:p>
          <a:p>
            <a:pPr marL="457200" lvl="0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Supporting learner to </a:t>
            </a:r>
            <a:r>
              <a:rPr lang="en" sz="1600" b="1" i="1" dirty="0">
                <a:solidFill>
                  <a:schemeClr val="tx1"/>
                </a:solidFill>
                <a:latin typeface="Times New Roman"/>
                <a:cs typeface="Times New Roman"/>
              </a:rPr>
              <a:t>access</a:t>
            </a: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 text content accounting for maximum learner variability</a:t>
            </a:r>
          </a:p>
          <a:p>
            <a:pPr marL="914400" lvl="1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Potential barriers: e.g., visual impairments, decoding challenges</a:t>
            </a:r>
          </a:p>
          <a:p>
            <a:pPr marL="914400" lvl="1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Leveraging existing capabilities: e.g., alternative modalities</a:t>
            </a:r>
          </a:p>
          <a:p>
            <a:pPr lvl="0" rtl="0">
              <a:lnSpc>
                <a:spcPct val="70000"/>
              </a:lnSpc>
              <a:spcBef>
                <a:spcPts val="0"/>
              </a:spcBef>
              <a:buNone/>
            </a:pPr>
            <a:r>
              <a:rPr lang="en" sz="1600" b="1" u="sng" dirty="0">
                <a:solidFill>
                  <a:schemeClr val="tx1"/>
                </a:solidFill>
                <a:latin typeface="Times New Roman"/>
                <a:cs typeface="Times New Roman"/>
              </a:rPr>
              <a:t>PROCESSING</a:t>
            </a:r>
          </a:p>
          <a:p>
            <a:pPr marL="457200" lvl="0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Getting the learner to metacognitively </a:t>
            </a:r>
            <a:r>
              <a:rPr lang="en" sz="1600" b="1" i="1" dirty="0">
                <a:solidFill>
                  <a:schemeClr val="tx1"/>
                </a:solidFill>
                <a:latin typeface="Times New Roman"/>
                <a:cs typeface="Times New Roman"/>
              </a:rPr>
              <a:t>process</a:t>
            </a:r>
            <a:r>
              <a:rPr lang="en" sz="1600" i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language and literacy to better understand their relation to learning and comprehension</a:t>
            </a:r>
          </a:p>
          <a:p>
            <a:pPr marL="914400" lvl="1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Potential barriers: e.g., emergent English proficiency</a:t>
            </a:r>
          </a:p>
          <a:p>
            <a:pPr marL="914400" lvl="1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Leveraging existing knowledge: e.g., native language proficiency </a:t>
            </a:r>
          </a:p>
          <a:p>
            <a:pPr lvl="0" rtl="0">
              <a:lnSpc>
                <a:spcPct val="70000"/>
              </a:lnSpc>
              <a:spcBef>
                <a:spcPts val="0"/>
              </a:spcBef>
              <a:buNone/>
            </a:pPr>
            <a:r>
              <a:rPr lang="en" sz="1600" b="1" u="sng" dirty="0">
                <a:solidFill>
                  <a:schemeClr val="tx1"/>
                </a:solidFill>
                <a:latin typeface="Times New Roman"/>
                <a:cs typeface="Times New Roman"/>
              </a:rPr>
              <a:t>INTERNALIZATION</a:t>
            </a:r>
          </a:p>
          <a:p>
            <a:pPr marL="457200" lvl="0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Getting the learner to </a:t>
            </a:r>
            <a:r>
              <a:rPr lang="en" sz="1600" b="1" i="1" dirty="0">
                <a:solidFill>
                  <a:schemeClr val="tx1"/>
                </a:solidFill>
                <a:latin typeface="Times New Roman"/>
                <a:cs typeface="Times New Roman"/>
              </a:rPr>
              <a:t>internalize </a:t>
            </a: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learning, to feel expert and engaged in the content</a:t>
            </a:r>
          </a:p>
          <a:p>
            <a:pPr marL="914400" lvl="1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Potential barriers: e.g., limited reading proficiency</a:t>
            </a:r>
          </a:p>
          <a:p>
            <a:pPr marL="914400" lvl="1" indent="-304800" rtl="0">
              <a:lnSpc>
                <a:spcPct val="70000"/>
              </a:lnSpc>
              <a:spcBef>
                <a:spcPts val="0"/>
              </a:spcBef>
              <a:buSzPct val="100000"/>
            </a:pPr>
            <a:r>
              <a:rPr lang="en" sz="1600" dirty="0">
                <a:solidFill>
                  <a:schemeClr val="tx1"/>
                </a:solidFill>
                <a:latin typeface="Times New Roman"/>
                <a:cs typeface="Times New Roman"/>
              </a:rPr>
              <a:t>Leveraging existing knowledge: e.g., high-interests texts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19289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Overview of Projects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4866" y="781593"/>
            <a:ext cx="6125855" cy="38475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50000"/>
              </a:lnSpc>
              <a:spcBef>
                <a:spcPts val="0"/>
              </a:spcBef>
            </a:pPr>
            <a:r>
              <a:rPr lang="en" dirty="0">
                <a:latin typeface="Times New Roman"/>
                <a:cs typeface="Times New Roman"/>
              </a:rPr>
              <a:t>Thinking Reader for English Language </a:t>
            </a:r>
            <a:r>
              <a:rPr lang="en" dirty="0" smtClean="0">
                <a:latin typeface="Times New Roman"/>
                <a:cs typeface="Times New Roman"/>
              </a:rPr>
              <a:t>Learners</a:t>
            </a:r>
            <a:r>
              <a:rPr lang="en-US" dirty="0" smtClean="0">
                <a:latin typeface="Times New Roman"/>
                <a:cs typeface="Times New Roman"/>
              </a:rPr>
              <a:t> (TRELL)</a:t>
            </a:r>
            <a:endParaRPr lang="en" dirty="0" smtClean="0">
              <a:latin typeface="Times New Roman"/>
              <a:cs typeface="Times New Roman"/>
            </a:endParaRPr>
          </a:p>
          <a:p>
            <a:pPr marL="914400" lvl="1" indent="-228600" rtl="0">
              <a:lnSpc>
                <a:spcPct val="50000"/>
              </a:lnSpc>
              <a:spcBef>
                <a:spcPts val="0"/>
              </a:spcBef>
            </a:pPr>
            <a:r>
              <a:rPr lang="en-US" sz="1800" dirty="0" smtClean="0">
                <a:latin typeface="Times New Roman"/>
                <a:cs typeface="Times New Roman"/>
              </a:rPr>
              <a:t>1-year, </a:t>
            </a:r>
            <a:r>
              <a:rPr lang="en" sz="1800" dirty="0" smtClean="0">
                <a:latin typeface="Times New Roman"/>
                <a:cs typeface="Times New Roman"/>
              </a:rPr>
              <a:t>Hewlett </a:t>
            </a:r>
            <a:r>
              <a:rPr lang="en" sz="1800" dirty="0">
                <a:latin typeface="Times New Roman"/>
                <a:cs typeface="Times New Roman"/>
              </a:rPr>
              <a:t>Foundation funding</a:t>
            </a:r>
          </a:p>
          <a:p>
            <a:pPr marL="914400" lvl="1" indent="-228600" rtl="0">
              <a:lnSpc>
                <a:spcPct val="50000"/>
              </a:lnSpc>
              <a:spcBef>
                <a:spcPts val="0"/>
              </a:spcBef>
            </a:pPr>
            <a:r>
              <a:rPr lang="en-US" sz="1800" dirty="0" smtClean="0">
                <a:latin typeface="Times New Roman"/>
                <a:cs typeface="Times New Roman"/>
              </a:rPr>
              <a:t>Comprehension + Vocabulary supports</a:t>
            </a:r>
            <a:endParaRPr lang="en" sz="1800" dirty="0">
              <a:latin typeface="Times New Roman"/>
              <a:cs typeface="Times New Roman"/>
            </a:endParaRPr>
          </a:p>
          <a:p>
            <a:pPr marL="457200" lvl="0" indent="-228600" rtl="0">
              <a:lnSpc>
                <a:spcPct val="50000"/>
              </a:lnSpc>
              <a:spcBef>
                <a:spcPts val="0"/>
              </a:spcBef>
            </a:pPr>
            <a:r>
              <a:rPr lang="en" dirty="0" smtClean="0">
                <a:latin typeface="Times New Roman"/>
                <a:cs typeface="Times New Roman"/>
              </a:rPr>
              <a:t>Improving </a:t>
            </a:r>
            <a:r>
              <a:rPr lang="en" dirty="0">
                <a:latin typeface="Times New Roman"/>
                <a:cs typeface="Times New Roman"/>
              </a:rPr>
              <a:t>Comprehension </a:t>
            </a:r>
            <a:r>
              <a:rPr lang="en" dirty="0" smtClean="0">
                <a:latin typeface="Times New Roman"/>
                <a:cs typeface="Times New Roman"/>
              </a:rPr>
              <a:t>Online</a:t>
            </a:r>
            <a:r>
              <a:rPr lang="en-US" dirty="0" smtClean="0">
                <a:latin typeface="Times New Roman"/>
                <a:cs typeface="Times New Roman"/>
              </a:rPr>
              <a:t> (ICON)</a:t>
            </a:r>
            <a:endParaRPr lang="en" dirty="0">
              <a:latin typeface="Times New Roman"/>
              <a:cs typeface="Times New Roman"/>
            </a:endParaRPr>
          </a:p>
          <a:p>
            <a:pPr marL="914400" lvl="1" indent="-228600" rtl="0">
              <a:lnSpc>
                <a:spcPct val="50000"/>
              </a:lnSpc>
              <a:spcBef>
                <a:spcPts val="0"/>
              </a:spcBef>
            </a:pPr>
            <a:r>
              <a:rPr lang="en-US" sz="1800" dirty="0" smtClean="0">
                <a:latin typeface="Times New Roman"/>
                <a:cs typeface="Times New Roman"/>
              </a:rPr>
              <a:t>3-year, </a:t>
            </a:r>
            <a:r>
              <a:rPr lang="en" sz="1800" dirty="0" smtClean="0">
                <a:latin typeface="Times New Roman"/>
                <a:cs typeface="Times New Roman"/>
              </a:rPr>
              <a:t>Institute </a:t>
            </a:r>
            <a:r>
              <a:rPr lang="en" sz="1800" dirty="0">
                <a:latin typeface="Times New Roman"/>
                <a:cs typeface="Times New Roman"/>
              </a:rPr>
              <a:t>of Education Sciences funding</a:t>
            </a:r>
          </a:p>
          <a:p>
            <a:pPr marL="914400" lvl="1" indent="-228600" rtl="0">
              <a:lnSpc>
                <a:spcPct val="50000"/>
              </a:lnSpc>
              <a:spcBef>
                <a:spcPts val="0"/>
              </a:spcBef>
            </a:pPr>
            <a:r>
              <a:rPr lang="en-US" sz="1800" dirty="0" smtClean="0">
                <a:latin typeface="Times New Roman"/>
                <a:cs typeface="Times New Roman"/>
              </a:rPr>
              <a:t>Add formative comprehension + vocabulary assessments</a:t>
            </a:r>
            <a:endParaRPr lang="en" sz="1800" dirty="0">
              <a:latin typeface="Times New Roman"/>
              <a:cs typeface="Times New Roman"/>
            </a:endParaRPr>
          </a:p>
          <a:p>
            <a:pPr marL="457200" lvl="0" indent="-228600" rtl="0">
              <a:lnSpc>
                <a:spcPct val="50000"/>
              </a:lnSpc>
              <a:spcBef>
                <a:spcPts val="0"/>
              </a:spcBef>
            </a:pPr>
            <a:endParaRPr lang="en-US" dirty="0" smtClean="0">
              <a:latin typeface="Times New Roman"/>
              <a:cs typeface="Times New Roman"/>
            </a:endParaRPr>
          </a:p>
          <a:p>
            <a:pPr marL="457200" lvl="0" indent="-228600" rtl="0">
              <a:lnSpc>
                <a:spcPct val="50000"/>
              </a:lnSpc>
              <a:spcBef>
                <a:spcPts val="0"/>
              </a:spcBef>
            </a:pPr>
            <a:r>
              <a:rPr lang="en" dirty="0" smtClean="0">
                <a:latin typeface="Times New Roman"/>
                <a:cs typeface="Times New Roman"/>
              </a:rPr>
              <a:t>Udio</a:t>
            </a:r>
            <a:endParaRPr lang="en" dirty="0">
              <a:latin typeface="Times New Roman"/>
              <a:cs typeface="Times New Roman"/>
            </a:endParaRPr>
          </a:p>
          <a:p>
            <a:pPr marL="914400" lvl="1" indent="-228600" rtl="0">
              <a:lnSpc>
                <a:spcPct val="50000"/>
              </a:lnSpc>
              <a:spcBef>
                <a:spcPts val="0"/>
              </a:spcBef>
            </a:pPr>
            <a:r>
              <a:rPr lang="en-US" sz="1800" dirty="0" smtClean="0">
                <a:latin typeface="Times New Roman"/>
                <a:cs typeface="Times New Roman"/>
              </a:rPr>
              <a:t>5-year, </a:t>
            </a:r>
            <a:r>
              <a:rPr lang="en" sz="1800" dirty="0" smtClean="0">
                <a:latin typeface="Times New Roman"/>
                <a:cs typeface="Times New Roman"/>
              </a:rPr>
              <a:t>Office </a:t>
            </a:r>
            <a:r>
              <a:rPr lang="en" sz="1800" dirty="0">
                <a:latin typeface="Times New Roman"/>
                <a:cs typeface="Times New Roman"/>
              </a:rPr>
              <a:t>of Special Education Programs funding</a:t>
            </a:r>
          </a:p>
          <a:p>
            <a:pPr marL="914400" lvl="1" indent="-228600" rtl="0">
              <a:lnSpc>
                <a:spcPct val="70000"/>
              </a:lnSpc>
              <a:spcBef>
                <a:spcPts val="0"/>
              </a:spcBef>
            </a:pPr>
            <a:r>
              <a:rPr lang="en-US" sz="1800" dirty="0" smtClean="0">
                <a:latin typeface="Times New Roman"/>
                <a:cs typeface="Times New Roman"/>
              </a:rPr>
              <a:t>“Emerging technologies” to support middle grade students with reading difficulties</a:t>
            </a:r>
          </a:p>
          <a:p>
            <a:pPr marL="971550" lvl="1" indent="-285750">
              <a:lnSpc>
                <a:spcPct val="50000"/>
              </a:lnSpc>
            </a:pPr>
            <a:r>
              <a:rPr lang="en" sz="1800" dirty="0" smtClean="0">
                <a:latin typeface="Times New Roman"/>
                <a:cs typeface="Times New Roman"/>
              </a:rPr>
              <a:t>Focus </a:t>
            </a:r>
            <a:r>
              <a:rPr lang="en" sz="1800" dirty="0">
                <a:latin typeface="Times New Roman"/>
                <a:cs typeface="Times New Roman"/>
              </a:rPr>
              <a:t>on engagement, motivation, </a:t>
            </a:r>
            <a:r>
              <a:rPr lang="en" sz="1800" dirty="0" smtClean="0">
                <a:latin typeface="Times New Roman"/>
                <a:cs typeface="Times New Roman"/>
              </a:rPr>
              <a:t>self-efficacy</a:t>
            </a:r>
            <a:endParaRPr lang="en" sz="1800" dirty="0">
              <a:latin typeface="Times New Roman"/>
              <a:cs typeface="Times New Roman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10353245"/>
              </p:ext>
            </p:extLst>
          </p:nvPr>
        </p:nvGraphicFramePr>
        <p:xfrm>
          <a:off x="5074024" y="76180"/>
          <a:ext cx="4069976" cy="349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1908978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cs typeface="Times New Roman"/>
              </a:rPr>
              <a:t>Evolution of Digital Literacy Platforms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2214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13-Year Evolution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000" y="1625050"/>
            <a:ext cx="2352000" cy="13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29649" y="1625050"/>
            <a:ext cx="1723200" cy="13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842337" y="3115925"/>
            <a:ext cx="1845000" cy="68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TRELL</a:t>
            </a:r>
            <a:endParaRPr lang="en" dirty="0">
              <a:latin typeface="Times New Roman"/>
              <a:cs typeface="Times New Roman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2003-2004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3509550" y="3115925"/>
            <a:ext cx="2303400" cy="68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ICON</a:t>
            </a:r>
            <a:endParaRPr lang="en" dirty="0">
              <a:latin typeface="Times New Roman"/>
              <a:cs typeface="Times New Roma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2005-2008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6368750" y="3115925"/>
            <a:ext cx="1845000" cy="68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Udio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Times New Roman"/>
                <a:cs typeface="Times New Roman"/>
              </a:rPr>
              <a:t>2011-2016</a:t>
            </a:r>
          </a:p>
        </p:txBody>
      </p:sp>
      <p:sp>
        <p:nvSpPr>
          <p:cNvPr id="132" name="Shape 132"/>
          <p:cNvSpPr/>
          <p:nvPr/>
        </p:nvSpPr>
        <p:spPr>
          <a:xfrm>
            <a:off x="470250" y="1015650"/>
            <a:ext cx="5600100" cy="5727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>
                <a:latin typeface="Times New Roman"/>
                <a:cs typeface="Times New Roman"/>
              </a:rPr>
              <a:t>Access &amp; Processing</a:t>
            </a:r>
          </a:p>
        </p:txBody>
      </p:sp>
      <p:sp>
        <p:nvSpPr>
          <p:cNvPr id="133" name="Shape 133"/>
          <p:cNvSpPr/>
          <p:nvPr/>
        </p:nvSpPr>
        <p:spPr>
          <a:xfrm>
            <a:off x="6196525" y="1035050"/>
            <a:ext cx="2691000" cy="5727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Times New Roman"/>
                <a:cs typeface="Times New Roman"/>
              </a:rPr>
              <a:t>Internalization</a:t>
            </a:r>
          </a:p>
        </p:txBody>
      </p:sp>
      <p:pic>
        <p:nvPicPr>
          <p:cNvPr id="134" name="Shape 134" descr="Screen Shot 2017-08-01 at 6.42.19 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51" y="1625050"/>
            <a:ext cx="2589175" cy="13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706</Words>
  <Application>Microsoft Macintosh PowerPoint</Application>
  <PresentationFormat>On-screen Show (16:9)</PresentationFormat>
  <Paragraphs>126</Paragraphs>
  <Slides>34</Slides>
  <Notes>32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simple-light-2</vt:lpstr>
      <vt:lpstr>Literacy Technologies for English Learners Do affordances affect outcomes?</vt:lpstr>
      <vt:lpstr>Goals</vt:lpstr>
      <vt:lpstr>Converging models of reading comprehension</vt:lpstr>
      <vt:lpstr>RAND Reading Study Group (Snow, 2002) Model for Digital Literacy Platforms (Dalton &amp; Proctor, 2007, 2008)</vt:lpstr>
      <vt:lpstr>Model for Reading Motivation</vt:lpstr>
      <vt:lpstr>Framework for Digital Literacy Platforms</vt:lpstr>
      <vt:lpstr>Overview of Projects</vt:lpstr>
      <vt:lpstr>Evolution of Digital Literacy Platforms</vt:lpstr>
      <vt:lpstr>13-Year Evolution</vt:lpstr>
      <vt:lpstr>TRELL</vt:lpstr>
      <vt:lpstr>ICON</vt:lpstr>
      <vt:lpstr>PowerPoint Presentation</vt:lpstr>
      <vt:lpstr>PowerPoint Presentation</vt:lpstr>
      <vt:lpstr>PowerPoint Presentation</vt:lpstr>
      <vt:lpstr>PowerPoint Presentation</vt:lpstr>
      <vt:lpstr>Udio: Access &amp; Process as Assumed</vt:lpstr>
      <vt:lpstr>Evolution of Access &amp; Process Features</vt:lpstr>
      <vt:lpstr>PowerPoint Presentation</vt:lpstr>
      <vt:lpstr>Toward Internalization: Writing in the Service of Reading</vt:lpstr>
      <vt:lpstr>PowerPoint Presentation</vt:lpstr>
      <vt:lpstr>Evolution of Data &amp; Analytics  Affordance Use and Literacy Outcomes</vt:lpstr>
      <vt:lpstr>Richer Affordances and Improved Technologies</vt:lpstr>
      <vt:lpstr>TRELL Analytic Approaches</vt:lpstr>
      <vt:lpstr>TRELL Analyses</vt:lpstr>
      <vt:lpstr>ICON Analytic Approaches</vt:lpstr>
      <vt:lpstr>ICON Analyses: HLM with pre-test autoregressor</vt:lpstr>
      <vt:lpstr>Udio: Literacy Feature Use: One class, over time</vt:lpstr>
      <vt:lpstr>Affordances that Support Internalization</vt:lpstr>
      <vt:lpstr>Affordances that Support Internalization</vt:lpstr>
      <vt:lpstr>Popular Articles for the Whole Sample</vt:lpstr>
      <vt:lpstr>Popular Articles for English Learners</vt:lpstr>
      <vt:lpstr>New Analytics + Traditional Analysis</vt:lpstr>
      <vt:lpstr>Future directions</vt:lpstr>
      <vt:lpstr>Thank you! proctoch@bc.edu sdaley@warner.rochester.edu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Technologies for English Learners Do affordances affect outcomes?</dc:title>
  <cp:lastModifiedBy>Patrick Proctor</cp:lastModifiedBy>
  <cp:revision>12</cp:revision>
  <dcterms:modified xsi:type="dcterms:W3CDTF">2017-08-06T18:10:40Z</dcterms:modified>
</cp:coreProperties>
</file>